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2" r:id="rId4"/>
    <p:sldId id="265" r:id="rId5"/>
    <p:sldId id="258" r:id="rId6"/>
    <p:sldId id="263" r:id="rId7"/>
    <p:sldId id="266" r:id="rId8"/>
    <p:sldId id="2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'Слайд 3'!$A$10</c:f>
              <c:strCache>
                <c:ptCount val="1"/>
                <c:pt idx="0">
                  <c:v>Среднеотпускной  тариф, тенге/кВт.ч.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369816243498933E-17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3'!$B$9:$D$9</c:f>
              <c:strCache>
                <c:ptCount val="3"/>
                <c:pt idx="0">
                  <c:v>2016 г. факт</c:v>
                </c:pt>
                <c:pt idx="1">
                  <c:v>2017 г. факт</c:v>
                </c:pt>
                <c:pt idx="2">
                  <c:v>2018 г. план</c:v>
                </c:pt>
              </c:strCache>
            </c:strRef>
          </c:cat>
          <c:val>
            <c:numRef>
              <c:f>'Слайд 3'!$B$10:$D$10</c:f>
              <c:numCache>
                <c:formatCode>#,##0.00</c:formatCode>
                <c:ptCount val="3"/>
                <c:pt idx="0">
                  <c:v>4.16</c:v>
                </c:pt>
                <c:pt idx="1">
                  <c:v>4.4409185636978945</c:v>
                </c:pt>
                <c:pt idx="2">
                  <c:v>4.63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01248"/>
        <c:axId val="130102784"/>
      </c:lineChart>
      <c:catAx>
        <c:axId val="13010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0102784"/>
        <c:crosses val="autoZero"/>
        <c:auto val="1"/>
        <c:lblAlgn val="ctr"/>
        <c:lblOffset val="100"/>
        <c:noMultiLvlLbl val="0"/>
      </c:catAx>
      <c:valAx>
        <c:axId val="130102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30101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44660070449689"/>
          <c:y val="9.0399058798259171E-2"/>
          <c:w val="0.67504345922348497"/>
          <c:h val="0.80680223291325859"/>
        </c:manualLayout>
      </c:layout>
      <c:pieChart>
        <c:varyColors val="1"/>
        <c:ser>
          <c:idx val="0"/>
          <c:order val="0"/>
          <c:explosion val="7"/>
          <c:dPt>
            <c:idx val="0"/>
            <c:bubble3D val="0"/>
            <c:explosion val="3"/>
          </c:dPt>
          <c:dPt>
            <c:idx val="1"/>
            <c:bubble3D val="0"/>
            <c:explosion val="4"/>
          </c:dPt>
          <c:dPt>
            <c:idx val="2"/>
            <c:bubble3D val="0"/>
            <c:explosion val="3"/>
          </c:dPt>
          <c:dPt>
            <c:idx val="3"/>
            <c:bubble3D val="0"/>
            <c:explosion val="2"/>
          </c:dPt>
          <c:dPt>
            <c:idx val="4"/>
            <c:bubble3D val="0"/>
            <c:explosion val="3"/>
          </c:dPt>
          <c:dPt>
            <c:idx val="5"/>
            <c:bubble3D val="0"/>
            <c:explosion val="3"/>
          </c:dPt>
          <c:dPt>
            <c:idx val="6"/>
            <c:bubble3D val="0"/>
            <c:explosion val="3"/>
          </c:dPt>
          <c:dPt>
            <c:idx val="7"/>
            <c:bubble3D val="0"/>
            <c:explosion val="4"/>
          </c:dPt>
          <c:dLbls>
            <c:dLbl>
              <c:idx val="0"/>
              <c:layout>
                <c:manualLayout>
                  <c:x val="3.2450454223035045E-2"/>
                  <c:y val="-9.65107918947075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582405373761888E-4"/>
                  <c:y val="-1.60220133502863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013473176183039E-2"/>
                  <c:y val="3.490118835055202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773097581706027E-2"/>
                  <c:y val="1.43146480257149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538469984117885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401647846112263E-3"/>
                  <c:y val="-5.44595267403255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'Слайд 1'!$A$42:$A$49</c:f>
              <c:strCache>
                <c:ptCount val="8"/>
                <c:pt idx="0">
                  <c:v> АО "Озенмунайгаз"</c:v>
                </c:pt>
                <c:pt idx="1">
                  <c:v> АО "Мангистаумунайгаз"</c:v>
                </c:pt>
                <c:pt idx="2">
                  <c:v> АО "Каражанбасмунай"</c:v>
                </c:pt>
                <c:pt idx="3">
                  <c:v>ТОО "Казахский газоперерабатывающий завод"</c:v>
                </c:pt>
                <c:pt idx="4">
                  <c:v>Филиал компании "Buzachi Operating Ltd" </c:v>
                </c:pt>
                <c:pt idx="5">
                  <c:v>ГКП оказывающие услуги по передаче и распределению электроэнергии </c:v>
                </c:pt>
                <c:pt idx="6">
                  <c:v>Физические лица</c:v>
                </c:pt>
                <c:pt idx="7">
                  <c:v>Прочие потребители</c:v>
                </c:pt>
              </c:strCache>
            </c:strRef>
          </c:cat>
          <c:val>
            <c:numRef>
              <c:f>'Слайд 1'!$B$42:$B$49</c:f>
              <c:numCache>
                <c:formatCode>0%</c:formatCode>
                <c:ptCount val="8"/>
                <c:pt idx="0">
                  <c:v>0.28901936487063806</c:v>
                </c:pt>
                <c:pt idx="1">
                  <c:v>0.10587536755943203</c:v>
                </c:pt>
                <c:pt idx="2">
                  <c:v>9.6618265956649615E-2</c:v>
                </c:pt>
                <c:pt idx="3">
                  <c:v>9.1692159948951107E-2</c:v>
                </c:pt>
                <c:pt idx="4">
                  <c:v>5.2089524862759667E-2</c:v>
                </c:pt>
                <c:pt idx="5">
                  <c:v>0.13780742900691906</c:v>
                </c:pt>
                <c:pt idx="6">
                  <c:v>2.1653714140199731E-2</c:v>
                </c:pt>
                <c:pt idx="7">
                  <c:v>0.20524417365445088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подключенные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9.5124839492436667E-3"/>
                  <c:y val="-0.25234448378395358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32,5</a:t>
                    </a:r>
                    <a:r>
                      <a:rPr lang="ru-RU" sz="1000" dirty="0" smtClean="0"/>
                      <a:t> МВт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  <c:pt idx="3">
                  <c:v>2016 г</c:v>
                </c:pt>
                <c:pt idx="4">
                  <c:v>2017 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42.1</c:v>
                </c:pt>
                <c:pt idx="1">
                  <c:v>48.2</c:v>
                </c:pt>
                <c:pt idx="2">
                  <c:v>51</c:v>
                </c:pt>
                <c:pt idx="3">
                  <c:v>30.8</c:v>
                </c:pt>
                <c:pt idx="4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40032"/>
        <c:axId val="34941568"/>
      </c:barChart>
      <c:catAx>
        <c:axId val="349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941568"/>
        <c:crosses val="autoZero"/>
        <c:auto val="1"/>
        <c:lblAlgn val="ctr"/>
        <c:lblOffset val="100"/>
        <c:noMultiLvlLbl val="0"/>
      </c:catAx>
      <c:valAx>
        <c:axId val="349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940032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710210966658273"/>
          <c:y val="0.17743935343585007"/>
          <c:w val="0.39057231575113988"/>
          <c:h val="0.6789060600914391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8064A2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4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7114914425427874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5403422982885087"/>
                  <c:y val="4.34779185210543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8.0684596577017112E-2"/>
                  <c:y val="-0.108695652173913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9.7799511002444987E-3"/>
                  <c:y val="-0.1747278329339267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0.11735941320293407"/>
                  <c:y val="-0.130434782608695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Лист3!$B$2:$B$7</c:f>
              <c:strCache>
                <c:ptCount val="5"/>
                <c:pt idx="0">
                  <c:v>Актауский РЭС 62 аб. -</c:v>
                </c:pt>
                <c:pt idx="1">
                  <c:v>Бейнеуский РЭС 31 аб. -</c:v>
                </c:pt>
                <c:pt idx="2">
                  <c:v>Жетыбайский РЭС 22 аб. -</c:v>
                </c:pt>
                <c:pt idx="3">
                  <c:v>Узеньский РЭС 16 аб. -</c:v>
                </c:pt>
                <c:pt idx="4">
                  <c:v>Шетпинский РЭС 50 аб. -</c:v>
                </c:pt>
              </c:strCache>
            </c:strRef>
          </c:cat>
          <c:val>
            <c:numRef>
              <c:f>Лист3!$C$2:$C$7</c:f>
              <c:numCache>
                <c:formatCode>General</c:formatCode>
                <c:ptCount val="6"/>
                <c:pt idx="0">
                  <c:v>13.6</c:v>
                </c:pt>
                <c:pt idx="1">
                  <c:v>6.4</c:v>
                </c:pt>
                <c:pt idx="2">
                  <c:v>4.8</c:v>
                </c:pt>
                <c:pt idx="3">
                  <c:v>4.3</c:v>
                </c:pt>
                <c:pt idx="4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8"/>
        <c:holeSize val="43"/>
      </c:doughnutChart>
      <c:spPr>
        <a:noFill/>
        <a:ln w="25389">
          <a:noFill/>
        </a:ln>
      </c:spPr>
    </c:plotArea>
    <c:plotVisOnly val="1"/>
    <c:dispBlanksAs val="gap"/>
    <c:showDLblsOverMax val="0"/>
  </c:chart>
  <c:spPr>
    <a:noFill/>
    <a:ln>
      <a:noFill/>
    </a:ln>
    <a:effectLst>
      <a:glow rad="127000">
        <a:srgbClr val="4F81BD">
          <a:alpha val="0"/>
        </a:srgbClr>
      </a:glow>
    </a:effectLst>
  </c:spPr>
  <c:txPr>
    <a:bodyPr/>
    <a:lstStyle/>
    <a:p>
      <a:pPr>
        <a:defRPr sz="900">
          <a:latin typeface="Candara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0.46962</cdr:x>
      <cdr:y>0.43648</cdr:y>
    </cdr:from>
    <cdr:to>
      <cdr:x>0.61887</cdr:x>
      <cdr:y>0.63369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9339" y="1274961"/>
          <a:ext cx="775249" cy="576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Candara" pitchFamily="34" charset="0"/>
            </a:rPr>
            <a:t>32,5 МВт</a:t>
          </a:r>
        </a:p>
        <a:p xmlns:a="http://schemas.openxmlformats.org/drawingml/2006/main">
          <a:pPr algn="ctr"/>
          <a:r>
            <a:rPr lang="ru-RU" sz="1200" b="1" dirty="0" smtClean="0">
              <a:latin typeface="Candara" pitchFamily="34" charset="0"/>
            </a:rPr>
            <a:t>181 </a:t>
          </a:r>
          <a:r>
            <a:rPr lang="ru-RU" sz="1200" b="1" dirty="0" err="1" smtClean="0">
              <a:latin typeface="Candara" pitchFamily="34" charset="0"/>
            </a:rPr>
            <a:t>аб</a:t>
          </a:r>
          <a:r>
            <a:rPr lang="ru-RU" sz="1400" b="1" dirty="0" smtClean="0">
              <a:latin typeface="Candara" pitchFamily="34" charset="0"/>
            </a:rPr>
            <a:t>.</a:t>
          </a:r>
          <a:endParaRPr lang="ru-RU" sz="1400" b="1" dirty="0">
            <a:latin typeface="Candar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607F-4560-432C-8B32-AF74961174E3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1C1A-D5D2-4943-B678-2D14E45FF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3489DF-8323-4A14-850D-CD082D225E9A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300E72-D3E9-4066-ABD1-53E5B5E7233C}" type="slidenum">
              <a:rPr lang="ru-RU" altLang="ru-RU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51F45A-BFBD-47DF-8061-8E4A3DCDF595}" type="slidenum">
              <a:rPr lang="ru-RU" altLang="ru-RU">
                <a:latin typeface="Calibri" panose="020F0502020204030204" pitchFamily="34" charset="0"/>
              </a:rPr>
              <a:pPr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7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6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F7CE-FB37-4C84-831B-E02909E66B8A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r>
              <a:rPr lang="ru-RU" altLang="ru-RU" sz="2400" b="1" dirty="0">
                <a:solidFill>
                  <a:schemeClr val="bg1"/>
                </a:solidFill>
                <a:cs typeface="Calibri" panose="020F0502020204030204" pitchFamily="34" charset="0"/>
              </a:rPr>
              <a:t>Информация к ежегодному отчету о деятельности  АО «МРЭК» по предоставлению услуг по передаче и распределению электроэнергии перед потребителями и иными заинтересованными лицами</a:t>
            </a:r>
            <a:endParaRPr kumimoji="1" lang="en-US" altLang="ko-KR" sz="2400" b="1" dirty="0">
              <a:solidFill>
                <a:schemeClr val="bg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3475"/>
            <a:ext cx="6400800" cy="314325"/>
          </a:xfrm>
        </p:spPr>
        <p:txBody>
          <a:bodyPr lIns="92053" tIns="46027" rIns="92053" bIns="46027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2018г</a:t>
            </a:r>
            <a:r>
              <a:rPr lang="ru-RU" altLang="ko-K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215900"/>
            <a:ext cx="8112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Исполнение Инвестиционной программы АО «МРЭК» за </a:t>
            </a:r>
            <a:r>
              <a:rPr lang="ru-RU" altLang="ru-RU" sz="16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2017 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год, утвержденной </a:t>
            </a:r>
            <a:r>
              <a:rPr lang="ru-RU" altLang="ru-RU" sz="16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ДКРЕМиЗК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 по </a:t>
            </a:r>
            <a:r>
              <a:rPr lang="ru-RU" altLang="ru-RU" sz="16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Мангистауской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 области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6225" y="836613"/>
            <a:ext cx="8543925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90022"/>
              </p:ext>
            </p:extLst>
          </p:nvPr>
        </p:nvGraphicFramePr>
        <p:xfrm>
          <a:off x="276225" y="908719"/>
          <a:ext cx="8543925" cy="5478578"/>
        </p:xfrm>
        <a:graphic>
          <a:graphicData uri="http://schemas.openxmlformats.org/drawingml/2006/table">
            <a:tbl>
              <a:tblPr/>
              <a:tblGrid>
                <a:gridCol w="2059202"/>
                <a:gridCol w="555039"/>
                <a:gridCol w="629046"/>
                <a:gridCol w="629046"/>
                <a:gridCol w="704901"/>
                <a:gridCol w="747454"/>
                <a:gridCol w="643849"/>
                <a:gridCol w="2575388"/>
              </a:tblGrid>
              <a:tr h="1584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 (тыс. тг.)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 (тыс. тг.)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 в 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90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05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ЛЭП-220кВ Актау-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Каражанбас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 автотрансформатором 1х125МВА на УРПС "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Каражанбас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198,6/1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147/1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1 325 689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2 405 678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утвержденной суммы проекта было в рамках корректировки проекта, где было предусмотрено увеличение трансформаторной мощности с 125 МВА до 150 МВА, замена существующих трансформаторов 16 МВА на 25 МВА, замена морально и физически устаревших трансформаторов тока и трансформаторов напряжения, также было рассмотрено пресечение ВЛ-220кВ с коммуникациями непредусмотренные проектом. Корректировка проекта получила положительное заключение РГП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Госэкспертизы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 01-0553/15 от 21.12.2015 года. Так же в 2017 году в ходе выполнения работ по расширению ОРУ-220кВ ТЭС-3 ТОО "МАЭК-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Казатомпром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дополнительно потребовали предусмотреть благоустройство территории и  устройства тропы наряда, на верхней кромке ограждения, козырек из проволоки "Егоза",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противоподкопные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заграждения. Так же по расширению ОРУ-220кВ в проекте не были предусмотрены монтаж маслосборника, монтаж кабельных лотков, отсыпка площадки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щебнем.Завершение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планируется в 2018 году.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Модернизация (реконструкция) оборудования ОРУ-35кВ на ПС 110/35/6кВ "Плато", ПС 110/35/6кВ "Впадина"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2./10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2./10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8 330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11 050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оборудования ОРУ -35кВ,110кВ с заменой ОД/КЗ-110кВ и установкой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реклоузеров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35кВ на ПС 110/35/6кВ "Восточный Жетыбай"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1./9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1./9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4 900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4 900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РУ-6кВ на ПС 110/6кВ "ПТВ" с заменой ЗРУ-6кВ на КРУН-6кВ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шт./ячеек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1./25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1./25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74 017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74 491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ЛЭП-110кВ от ПС "Узень"-220кВ до ПС 110/35/6кВ Плато протяженность (1х18,7 км) с заменой трансформатора 1х40МВА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1х18,7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523 514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463 145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Ведутся СМР по реализации данного проекта. Завершение планируется в 2018 году.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ОРУ-110кВ на ПС 220/110/10кВ "Узень" № ячеек 1,2,7,8,11,12,15,16,24,25,26,27,28,29,30,31,32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прис.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200 846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262 664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настоящее время ПСД завершено сметной стоимостью больше заложенной. Получено заключение РГП госэкспертизы №15-0093/16 от 11.04.2016 года.Данный проект планируется завершить в 2018 году.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  ПС 110/35/6кВ "Городская"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44 311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50 117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ОРУ-110кВ ПС 110/6-6кВ "Промзона" 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32 224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36 564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ЗРУ-6кВ ПС 35/6кВ "Глинзавод" и ПС-35/6кВ "Восточная"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2./41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2./41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513 020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522 390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ЗРУ-6кВ ПС 110/6кВ "Карамандыбас", ПС 110/6кВ "Термальная" и модернизация РЗА ПС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шт./ячеек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2./39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2./39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499 687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527 434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силовых трансформаторов на ПС 110/35/6кВ "Жетыбай" мощностью 2х40МВА на 2х63МВА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32 967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отменена в связи с отсутствием необходимости в замене трансформаторов, так как не наблюдается увеличение дополнительных нагрузок путем анализа свода выдачи технических условий и развития инфраструктуры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п.Жетыбай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целом.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76225" y="1340768"/>
            <a:ext cx="0" cy="504056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9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215900"/>
            <a:ext cx="8112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Исполнение Инвестиционной программы АО «МРЭК» за </a:t>
            </a:r>
            <a:r>
              <a:rPr lang="ru-RU" altLang="ru-RU" sz="16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2017 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год, утвержденной </a:t>
            </a:r>
            <a:r>
              <a:rPr lang="ru-RU" altLang="ru-RU" sz="16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ДКРЕМиЗК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 по </a:t>
            </a:r>
            <a:r>
              <a:rPr lang="ru-RU" altLang="ru-RU" sz="16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Мангистауской</a:t>
            </a:r>
            <a:r>
              <a:rPr lang="ru-RU" altLang="ru-RU" sz="1600" b="1" dirty="0">
                <a:solidFill>
                  <a:srgbClr val="335576"/>
                </a:solidFill>
                <a:latin typeface="Candara" panose="020E0502030303020204" pitchFamily="34" charset="0"/>
              </a:rPr>
              <a:t> </a:t>
            </a:r>
            <a:r>
              <a:rPr lang="ru-RU" altLang="ru-RU" sz="16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области (продолжение)</a:t>
            </a:r>
            <a:endParaRPr lang="ru-RU" altLang="ru-RU" sz="1600" b="1" dirty="0">
              <a:solidFill>
                <a:srgbClr val="335576"/>
              </a:solidFill>
              <a:latin typeface="Candara" panose="020E0502030303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6225" y="836613"/>
            <a:ext cx="8543925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4811"/>
              </p:ext>
            </p:extLst>
          </p:nvPr>
        </p:nvGraphicFramePr>
        <p:xfrm>
          <a:off x="276225" y="908719"/>
          <a:ext cx="8543925" cy="4176465"/>
        </p:xfrm>
        <a:graphic>
          <a:graphicData uri="http://schemas.openxmlformats.org/drawingml/2006/table">
            <a:tbl>
              <a:tblPr/>
              <a:tblGrid>
                <a:gridCol w="2059202"/>
                <a:gridCol w="555039"/>
                <a:gridCol w="629046"/>
                <a:gridCol w="629046"/>
                <a:gridCol w="704901"/>
                <a:gridCol w="747454"/>
                <a:gridCol w="643849"/>
                <a:gridCol w="2575388"/>
              </a:tblGrid>
              <a:tr h="1584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 (тыс. тг.)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 (тыс. тг.)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Исполнение в %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90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707" marR="2707" marT="27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707" marR="2707" marT="2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9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силовых трансформаторов на ПС 35/6кВ "БКНС-3" мощностью 2х6,3МВА на 2х10МВА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177 557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179 127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силовых трансформаторов на ПС 35/6кВ "БКНС-2" мощностью 2х6,3МВА на 2х10МВА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177 557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179 127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ОРУ-35кВ ПС 35/6кВ "БКНС-2,3,4,5", Тасбулат, Бекет-Ата, Аккудык, Акжигит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7./22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7./22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549 209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567 654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СМР и ПНР завершены. Новое оборудование введено в эксплуатацию.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ОРУ-35кВ и ЗРУ-6кВ ПС 35/6кВ "ПТФ"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24 703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23 179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ПСД разработана, согласовано с АО "МРЭК".  СМР планируется на 2018 год.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ОРУ 35 кВ и КРУН-6,10 кВ на ПС 35\10 кВ  Тиген, Жармыш, Кызыл-Туран, Уштаган, Шайыр, Кызан, Тущыкудук, Карьерная(Бейнеу)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шт./ячеек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9./12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9./12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11 000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77 300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завершена.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основных средств и нематериальных активов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87 677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302 719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связи с производственной необходимостью приобретены трансформаторы силовой и тока, приборы и оборудование, а также технологический автотранспорт.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по проекту "Модернизация оборудования ОРУ-35кВ 4 ячеек на ПС -110/35/6кВ  "Жетыбай"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4 100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 ОРУ-35кВ ПС 35/6кВ "Саускан"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4 100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4 287 208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5 695 740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76225" y="1340768"/>
            <a:ext cx="0" cy="37444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5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финансово-экономические показатели деятельности           АО «МРЭК» за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2017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3187A6-9635-468D-A030-66F09DD9D3C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17997"/>
              </p:ext>
            </p:extLst>
          </p:nvPr>
        </p:nvGraphicFramePr>
        <p:xfrm>
          <a:off x="395288" y="836712"/>
          <a:ext cx="8280400" cy="2881858"/>
        </p:xfrm>
        <a:graphic>
          <a:graphicData uri="http://schemas.openxmlformats.org/drawingml/2006/table">
            <a:tbl>
              <a:tblPr/>
              <a:tblGrid>
                <a:gridCol w="432296"/>
                <a:gridCol w="3576646"/>
                <a:gridCol w="1192449"/>
                <a:gridCol w="1121258"/>
                <a:gridCol w="1103460"/>
                <a:gridCol w="854291"/>
              </a:tblGrid>
              <a:tr h="466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 изм.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неаудированный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53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передачи электроэнергии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 кВт/ч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Среднеотпускные  тарифы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юридических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71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ГКП, оказывающим услуги по передаче и распределению электроэнергии и ТОО "Электржуйелери"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физических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9 848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40715"/>
              </p:ext>
            </p:extLst>
          </p:nvPr>
        </p:nvGraphicFramePr>
        <p:xfrm>
          <a:off x="1331640" y="3789040"/>
          <a:ext cx="65246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1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Объемы предоставленных регулируемых услуг за 2017 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71640"/>
              </p:ext>
            </p:extLst>
          </p:nvPr>
        </p:nvGraphicFramePr>
        <p:xfrm>
          <a:off x="395288" y="908720"/>
          <a:ext cx="8280402" cy="1008112"/>
        </p:xfrm>
        <a:graphic>
          <a:graphicData uri="http://schemas.openxmlformats.org/drawingml/2006/table">
            <a:tbl>
              <a:tblPr/>
              <a:tblGrid>
                <a:gridCol w="3354264"/>
                <a:gridCol w="884178"/>
                <a:gridCol w="673660"/>
                <a:gridCol w="673660"/>
                <a:gridCol w="673660"/>
                <a:gridCol w="673660"/>
                <a:gridCol w="673660"/>
                <a:gridCol w="673660"/>
              </a:tblGrid>
              <a:tr h="2344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Ед.изм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5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6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откл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Объем передачи электроэнергии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657621"/>
              </p:ext>
            </p:extLst>
          </p:nvPr>
        </p:nvGraphicFramePr>
        <p:xfrm>
          <a:off x="251520" y="1916832"/>
          <a:ext cx="4896544" cy="409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20272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456080" y="2276872"/>
            <a:ext cx="331311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>
                <a:latin typeface="Times New Roman" pitchFamily="18" charset="0"/>
              </a:rPr>
              <a:t>Крупные </a:t>
            </a:r>
            <a:r>
              <a:rPr lang="ru-RU" sz="1200" b="1" dirty="0" smtClean="0">
                <a:latin typeface="Times New Roman" pitchFamily="18" charset="0"/>
              </a:rPr>
              <a:t>потребители: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«</a:t>
            </a:r>
            <a:r>
              <a:rPr lang="ru-RU" sz="1200" dirty="0" err="1" smtClean="0">
                <a:latin typeface="Times New Roman" pitchFamily="18" charset="0"/>
              </a:rPr>
              <a:t>Озенмунайгаз</a:t>
            </a:r>
            <a:r>
              <a:rPr lang="ru-RU" sz="1200" dirty="0" smtClean="0">
                <a:latin typeface="Times New Roman" pitchFamily="18" charset="0"/>
              </a:rPr>
              <a:t>» - 739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«</a:t>
            </a:r>
            <a:r>
              <a:rPr lang="ru-RU" sz="1200" dirty="0" err="1" smtClean="0">
                <a:latin typeface="Times New Roman" pitchFamily="18" charset="0"/>
              </a:rPr>
              <a:t>Мангистаумунайгаз</a:t>
            </a:r>
            <a:r>
              <a:rPr lang="ru-RU" sz="1200" dirty="0" smtClean="0">
                <a:latin typeface="Times New Roman" pitchFamily="18" charset="0"/>
              </a:rPr>
              <a:t>» </a:t>
            </a:r>
            <a:r>
              <a:rPr lang="ru-RU" sz="1200" dirty="0">
                <a:latin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</a:rPr>
              <a:t>271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</a:t>
            </a:r>
            <a:r>
              <a:rPr lang="ru-RU" sz="1200" dirty="0">
                <a:latin typeface="Times New Roman" pitchFamily="18" charset="0"/>
              </a:rPr>
              <a:t>«</a:t>
            </a:r>
            <a:r>
              <a:rPr lang="ru-RU" sz="1200" dirty="0" err="1">
                <a:latin typeface="Times New Roman" pitchFamily="18" charset="0"/>
              </a:rPr>
              <a:t>Каражанбасмунай</a:t>
            </a:r>
            <a:r>
              <a:rPr lang="ru-RU" sz="1200" dirty="0">
                <a:latin typeface="Times New Roman" pitchFamily="18" charset="0"/>
              </a:rPr>
              <a:t>» </a:t>
            </a:r>
            <a:r>
              <a:rPr lang="ru-RU" sz="1200" dirty="0" smtClean="0">
                <a:latin typeface="Times New Roman" pitchFamily="18" charset="0"/>
              </a:rPr>
              <a:t>- 247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ТОО </a:t>
            </a:r>
            <a:r>
              <a:rPr lang="ru-RU" sz="1200" dirty="0">
                <a:latin typeface="Times New Roman" pitchFamily="18" charset="0"/>
              </a:rPr>
              <a:t>«КАЗ ГПЗ» -  </a:t>
            </a:r>
            <a:r>
              <a:rPr lang="ru-RU" sz="1200" dirty="0" smtClean="0">
                <a:latin typeface="Times New Roman" pitchFamily="18" charset="0"/>
              </a:rPr>
              <a:t>235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Филиал </a:t>
            </a:r>
            <a:r>
              <a:rPr lang="ru-RU" sz="1200" dirty="0">
                <a:latin typeface="Times New Roman" pitchFamily="18" charset="0"/>
              </a:rPr>
              <a:t>компании "</a:t>
            </a:r>
            <a:r>
              <a:rPr lang="en-US" sz="1200" dirty="0" err="1">
                <a:latin typeface="Times New Roman" pitchFamily="18" charset="0"/>
              </a:rPr>
              <a:t>Buzachi</a:t>
            </a:r>
            <a:r>
              <a:rPr lang="en-US" sz="1200" dirty="0">
                <a:latin typeface="Times New Roman" pitchFamily="18" charset="0"/>
              </a:rPr>
              <a:t> Operating Ltd" </a:t>
            </a:r>
            <a:r>
              <a:rPr lang="ru-RU" sz="1200" dirty="0">
                <a:latin typeface="Times New Roman" pitchFamily="18" charset="0"/>
              </a:rPr>
              <a:t> - 133 млн. </a:t>
            </a:r>
            <a:r>
              <a:rPr lang="ru-RU" sz="1200" dirty="0" smtClean="0">
                <a:latin typeface="Times New Roman" pitchFamily="18" charset="0"/>
              </a:rPr>
              <a:t>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ГКП оказывающие услуги по передаче и  распределению электроэнергии </a:t>
            </a:r>
            <a:r>
              <a:rPr lang="ru-RU" sz="1200" dirty="0">
                <a:latin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</a:rPr>
              <a:t>353 млн. </a:t>
            </a:r>
            <a:r>
              <a:rPr lang="ru-RU" sz="1200" dirty="0">
                <a:latin typeface="Times New Roman" pitchFamily="18" charset="0"/>
              </a:rPr>
              <a:t>кВт/час</a:t>
            </a:r>
            <a:r>
              <a:rPr lang="ru-RU" sz="12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7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22375" y="17463"/>
            <a:ext cx="6846888" cy="890587"/>
          </a:xfrm>
        </p:spPr>
        <p:txBody>
          <a:bodyPr rtlCol="0">
            <a:noAutofit/>
          </a:bodyPr>
          <a:lstStyle/>
          <a:p>
            <a:pPr defTabSz="914180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работа с потребителями, в том числе информация по выдаче новых мощностей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54013" y="1320800"/>
            <a:ext cx="3857625" cy="4597400"/>
          </a:xfrm>
        </p:spPr>
        <p:txBody>
          <a:bodyPr rtlCol="0">
            <a:noAutofit/>
          </a:bodyPr>
          <a:lstStyle/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            В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2017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году по сетям АО «МРЭК» было передано       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37,9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мощности на электроснабжение потребителей, из них: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    -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32,5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выданы технические условия на электроснабжение вновь подключаемых потребителей в количестве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181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шт.;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    -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5,4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согласованы отпуском дополнительной мощности для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43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</a:rPr>
              <a:t>субпотребителей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1200" dirty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kk-KZ" sz="1200" b="1" dirty="0">
                <a:solidFill>
                  <a:schemeClr val="tx2">
                    <a:lumMod val="50000"/>
                  </a:schemeClr>
                </a:solidFill>
              </a:rPr>
              <a:t>Выданные ТУ свыше 1 МВт:</a:t>
            </a: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1200" dirty="0"/>
              <a:t>ТОО «Казахстан Каспий </a:t>
            </a:r>
            <a:r>
              <a:rPr lang="ru-RU" sz="1200" dirty="0" err="1"/>
              <a:t>Оффшор</a:t>
            </a:r>
            <a:r>
              <a:rPr lang="ru-RU" sz="1200" dirty="0"/>
              <a:t> </a:t>
            </a:r>
            <a:r>
              <a:rPr lang="ru-RU" sz="1200" dirty="0" err="1"/>
              <a:t>Индастриз</a:t>
            </a:r>
            <a:r>
              <a:rPr lang="ru-RU" sz="1200" dirty="0" smtClean="0"/>
              <a:t>» </a:t>
            </a:r>
            <a:r>
              <a:rPr lang="ru-RU" sz="1200" dirty="0"/>
              <a:t>на электроснабжение </a:t>
            </a:r>
            <a:r>
              <a:rPr lang="ru-RU" sz="1200" dirty="0" smtClean="0"/>
              <a:t>завода </a:t>
            </a:r>
            <a:r>
              <a:rPr lang="ru-RU" sz="1200" dirty="0"/>
              <a:t>по производству морского нефтегазового оборудования "Темир-</a:t>
            </a:r>
            <a:r>
              <a:rPr lang="ru-RU" sz="1200" dirty="0" err="1"/>
              <a:t>ат</a:t>
            </a:r>
            <a:r>
              <a:rPr lang="ru-RU" sz="1200" dirty="0"/>
              <a:t>" в </a:t>
            </a:r>
            <a:r>
              <a:rPr lang="ru-RU" sz="1200" dirty="0" err="1"/>
              <a:t>с.С.Шапагатова</a:t>
            </a:r>
            <a:r>
              <a:rPr lang="ru-RU" sz="1200" dirty="0"/>
              <a:t> – </a:t>
            </a:r>
            <a:r>
              <a:rPr lang="ru-RU" sz="1200" b="1" dirty="0" smtClean="0"/>
              <a:t>2 500 кВт</a:t>
            </a:r>
            <a:r>
              <a:rPr lang="ru-RU" sz="1200" dirty="0" smtClean="0"/>
              <a:t>;</a:t>
            </a:r>
            <a:endParaRPr lang="ru-RU" sz="1200" dirty="0"/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200" dirty="0"/>
              <a:t>ГУ «</a:t>
            </a:r>
            <a:r>
              <a:rPr lang="ru-RU" sz="1200" dirty="0" err="1"/>
              <a:t>Тупкараганский</a:t>
            </a:r>
            <a:r>
              <a:rPr lang="ru-RU" sz="1200" dirty="0"/>
              <a:t> районный отдел </a:t>
            </a:r>
            <a:r>
              <a:rPr lang="ru-RU" sz="1200" dirty="0" smtClean="0"/>
              <a:t>строительства» на дополнительную </a:t>
            </a:r>
            <a:r>
              <a:rPr lang="ru-RU" sz="1200" dirty="0"/>
              <a:t>ЛЭП-10 </a:t>
            </a:r>
            <a:r>
              <a:rPr lang="ru-RU" sz="1200" dirty="0" err="1"/>
              <a:t>кВ</a:t>
            </a:r>
            <a:r>
              <a:rPr lang="ru-RU" sz="1200" dirty="0"/>
              <a:t> для ЭС </a:t>
            </a:r>
            <a:r>
              <a:rPr lang="ru-RU" sz="1200" dirty="0" err="1"/>
              <a:t>с.Шапагатова</a:t>
            </a:r>
            <a:r>
              <a:rPr lang="ru-RU" sz="1200" dirty="0"/>
              <a:t> -</a:t>
            </a:r>
            <a:r>
              <a:rPr lang="ru-RU" sz="1200" b="1" dirty="0" smtClean="0"/>
              <a:t>2 000кВт</a:t>
            </a:r>
            <a:r>
              <a:rPr lang="ru-RU" sz="1200" dirty="0" smtClean="0"/>
              <a:t>;</a:t>
            </a: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200" dirty="0"/>
              <a:t>АО </a:t>
            </a:r>
            <a:r>
              <a:rPr lang="ru-RU" sz="1200" dirty="0" smtClean="0"/>
              <a:t>«</a:t>
            </a:r>
            <a:r>
              <a:rPr lang="ru-RU" sz="1200" dirty="0" err="1" smtClean="0"/>
              <a:t>Озенмунайгаз</a:t>
            </a:r>
            <a:r>
              <a:rPr lang="ru-RU" sz="1200" dirty="0" smtClean="0"/>
              <a:t>» </a:t>
            </a:r>
            <a:r>
              <a:rPr lang="ru-RU" sz="1200" dirty="0"/>
              <a:t>на электроснабжение </a:t>
            </a:r>
            <a:r>
              <a:rPr lang="ru-RU" sz="1200" dirty="0" smtClean="0"/>
              <a:t>цеха </a:t>
            </a:r>
            <a:r>
              <a:rPr lang="ru-RU" sz="1200" dirty="0"/>
              <a:t>по диагностике и ремонту </a:t>
            </a:r>
            <a:r>
              <a:rPr lang="ru-RU" sz="1200" dirty="0" smtClean="0"/>
              <a:t>подземного </a:t>
            </a:r>
            <a:r>
              <a:rPr lang="ru-RU" sz="1200" dirty="0"/>
              <a:t>оборудования на территории НГДУ-2,4 – </a:t>
            </a:r>
            <a:r>
              <a:rPr lang="ru-RU" sz="1200" b="1" dirty="0" smtClean="0"/>
              <a:t>3 764 кВт</a:t>
            </a:r>
            <a:r>
              <a:rPr lang="ru-RU" sz="1200" dirty="0" smtClean="0"/>
              <a:t>.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None/>
              <a:defRPr/>
            </a:pP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859338" y="1600200"/>
            <a:ext cx="345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6175" y="981075"/>
            <a:ext cx="3440113" cy="619125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algn="ctr" defTabSz="9140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Выданные ТУ с разбивкой по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энергоузлам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9006" y="4444377"/>
            <a:ext cx="3960812" cy="280988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defTabSz="9140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Динамика выдачи мощностей по ТУ </a:t>
            </a:r>
            <a:r>
              <a:rPr lang="ru-RU" sz="1400" dirty="0" smtClean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2013—2017гг</a:t>
            </a:r>
            <a:r>
              <a:rPr lang="ru-RU" sz="1400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.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028095"/>
              </p:ext>
            </p:extLst>
          </p:nvPr>
        </p:nvGraphicFramePr>
        <p:xfrm>
          <a:off x="4668761" y="4714919"/>
          <a:ext cx="4005263" cy="186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6511826" y="4886961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51 МВт</a:t>
            </a:r>
          </a:p>
        </p:txBody>
      </p:sp>
      <p:sp>
        <p:nvSpPr>
          <p:cNvPr id="18444" name="TextBox 1"/>
          <p:cNvSpPr txBox="1">
            <a:spLocks noChangeArrowheads="1"/>
          </p:cNvSpPr>
          <p:nvPr/>
        </p:nvSpPr>
        <p:spPr bwMode="auto">
          <a:xfrm>
            <a:off x="5859364" y="4886961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48,2 МВт</a:t>
            </a:r>
          </a:p>
        </p:txBody>
      </p:sp>
      <p:sp>
        <p:nvSpPr>
          <p:cNvPr id="18445" name="TextBox 1"/>
          <p:cNvSpPr txBox="1">
            <a:spLocks noChangeArrowheads="1"/>
          </p:cNvSpPr>
          <p:nvPr/>
        </p:nvSpPr>
        <p:spPr bwMode="auto">
          <a:xfrm>
            <a:off x="5175923" y="5046866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42,1 МВт</a:t>
            </a:r>
          </a:p>
        </p:txBody>
      </p:sp>
      <p:sp>
        <p:nvSpPr>
          <p:cNvPr id="18446" name="TextBox 1"/>
          <p:cNvSpPr txBox="1">
            <a:spLocks noChangeArrowheads="1"/>
          </p:cNvSpPr>
          <p:nvPr/>
        </p:nvSpPr>
        <p:spPr bwMode="auto">
          <a:xfrm>
            <a:off x="7164288" y="5284758"/>
            <a:ext cx="6540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30,8 МВт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5288" y="836613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290842"/>
              </p:ext>
            </p:extLst>
          </p:nvPr>
        </p:nvGraphicFramePr>
        <p:xfrm>
          <a:off x="3949700" y="1577975"/>
          <a:ext cx="5194300" cy="29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10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2863"/>
            <a:ext cx="8640762" cy="217785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Исполнение тарифной сметы за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2017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год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260648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91644"/>
              </p:ext>
            </p:extLst>
          </p:nvPr>
        </p:nvGraphicFramePr>
        <p:xfrm>
          <a:off x="107504" y="280751"/>
          <a:ext cx="8713601" cy="6521721"/>
        </p:xfrm>
        <a:graphic>
          <a:graphicData uri="http://schemas.openxmlformats.org/drawingml/2006/table">
            <a:tbl>
              <a:tblPr/>
              <a:tblGrid>
                <a:gridCol w="288665"/>
                <a:gridCol w="2952328"/>
                <a:gridCol w="432048"/>
                <a:gridCol w="504056"/>
                <a:gridCol w="504056"/>
                <a:gridCol w="288032"/>
                <a:gridCol w="3744416"/>
              </a:tblGrid>
              <a:tr h="874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изм.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факт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 (работ),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7 919 170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6 496 334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"Затраты на компенсацию нормативно-технических потерь"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3 324 105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1 937 301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"Затраты на компенсацию нормативно-технических потерь"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60 465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59 579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по ТБ, средства защиты,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25 561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24 707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Материалы на техническое обслуживание,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30 596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30 614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Покупные изделия и полуфабрикаты, вспомогательные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4 308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4 257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Электроэнергия на хоз.нужды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24 704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26 039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ГСМ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40 149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38 065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Фактическое потребление и перевод автопарка на газ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компенсацию нормативно-технических потерь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3 198 788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1 813 618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 связано с выполнением мероприятий направленных на снижение технических потерь, таких как: оптимизация режимов электрических сетей, замена проводов на перегруженных линиях, введение АСКУЭ в сетях 6-10/0,4кВ АО "МРЭК", в рамках реализации инвестиционной программы, а также с внедрением более эффективных методов и технологий предоставления регулируемых услуг. Экономия, сложившаяся по данной статье, была направлена на реализацию Инвестиционной программы АО «МРЭК» в 2017 году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1 636 569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1 637 696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526 315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523 755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числе, капитальный ремонт не ведущий к увеличению стоимости основных фондов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526 315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523 755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основных средств (подряд), всего, в т.ч.: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296 700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296 695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ремонту (хоз.способ),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229 616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227 060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капитальному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187 025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184 867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текущему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42 590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42 193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1 394 755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1 364 633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Заработная плата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1 271 418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1 242 544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Отчисления от оплаты труда (соцналог и соц.страхование)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123 336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122 089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1 797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1 797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сторонних организаций производственного характера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924 392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919 294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111 237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111 859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1 928 452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1 658 133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"Расходы на выплату процентов"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и административные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1 128 353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1 123 242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труда административного 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218 696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213 261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Отчисления от оплаты труда адм.персонала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26 639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23 143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связи со сложившейся экономией по расходам на оплату труда административного 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78 851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78 847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401 247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407 072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Командировочные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19 190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19 156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8.7.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286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начисляются по факту, в зависимости от фактического количества проведенных  официальных приемов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связи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10 275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9 986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консалтинговых, аудиторских и маркетинговых услуг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16 913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16 913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8.10.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Банка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3 631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3 819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352 624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351 045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услуг сторонних организаций,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52 584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53 797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общехозяйственного характера всего: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198 634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196 972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по учету электроэнергии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101 406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100 276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выплату процентов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800 099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534 891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в связи с поздним сроком привлечения  заемных средств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9 847 621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8 154 467  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1 332 240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3 205 788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соответствии с Законом РК №272-I от 9.07.1998 года «О естественных монополиях», сложившаяся экономия, возникшая в результате экономии затрат в связи с применением более эффективных методов и технологий, реализацией плана мероприятий по энергосбережению и повышению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проведением мероприятий по снижению нормативных технических потерь, была направлена на реализацию Инвестиционной программы АО «МРЭК» в 2017 году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11 179 862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11 360 254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2 520 355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2 558 087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юр.лицам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2 119 428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2 150 171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физ 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53 019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55 392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ГКП оказывающим услуги по передаче и распределению электроэнергии и ТОО «Электржүелері» осуществляющей деятельность по  электроснабжению физических лиц (население)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347 908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352 523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потери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8,21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5,51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кВтч.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225 584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149 208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3 198 788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1 813 618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тариф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4,44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4,44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юр.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4,77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4,77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2,17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2,17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ГКП оказывающим услуги по передаче и распределению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электроэнергии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2,74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2,74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03580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задачи  на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2018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год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1950" y="1916113"/>
            <a:ext cx="8424863" cy="33115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18" tIns="45710" rIns="91418" bIns="4571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Обеспечение надежного и бесперебойного энергоснабжения потребителей;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утвержденной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Привлечение финансирования для реализации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Исполнение утвержденной тарифной сметы;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Достижение утвержденных ключевых показателей деятельности;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мероприятий по созданию безопасных и здоровых условий труда на каждом рабочем месте, предупреждению производственных травм и профессиональных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34238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2663</Words>
  <Application>Microsoft Office PowerPoint</Application>
  <PresentationFormat>Экран (4:3)</PresentationFormat>
  <Paragraphs>696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Информация к ежегодному отчету о деятельности  АО «МРЭК» по предоставлению услуг по передаче и распределению электроэнергии перед потребителями и иными заинтересованными лицами</vt:lpstr>
      <vt:lpstr>Презентация PowerPoint</vt:lpstr>
      <vt:lpstr>Презентация PowerPoint</vt:lpstr>
      <vt:lpstr>Основные финансово-экономические показатели деятельности           АО «МРЭК» за 2017 год</vt:lpstr>
      <vt:lpstr>Объемы предоставленных регулируемых услуг за 2017 год</vt:lpstr>
      <vt:lpstr>Проводимая работа с потребителями, в том числе информация по выдаче новых мощностей</vt:lpstr>
      <vt:lpstr>Исполнение тарифной сметы за 2017 год</vt:lpstr>
      <vt:lpstr>Основные задачи  на 2018 год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отчет о деятельности  АО «МРЭК» за 2017 год по предоставлению услуг по передаче и распределению электроэнергии перед потребителями и иными заинтересованными лицами</dc:title>
  <dc:creator>Жанар Ермекбаева</dc:creator>
  <cp:lastModifiedBy>Жанар Ермекбаева</cp:lastModifiedBy>
  <cp:revision>5</cp:revision>
  <cp:lastPrinted>2018-04-04T11:29:43Z</cp:lastPrinted>
  <dcterms:created xsi:type="dcterms:W3CDTF">2018-04-04T11:16:34Z</dcterms:created>
  <dcterms:modified xsi:type="dcterms:W3CDTF">2018-04-10T10:29:11Z</dcterms:modified>
</cp:coreProperties>
</file>